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72" r:id="rId2"/>
    <p:sldId id="373" r:id="rId3"/>
    <p:sldId id="374" r:id="rId4"/>
    <p:sldId id="375" r:id="rId5"/>
    <p:sldId id="376" r:id="rId6"/>
    <p:sldId id="377" r:id="rId7"/>
    <p:sldId id="378" r:id="rId8"/>
    <p:sldId id="379" r:id="rId9"/>
    <p:sldId id="380" r:id="rId10"/>
    <p:sldId id="381" r:id="rId11"/>
    <p:sldId id="382" r:id="rId12"/>
    <p:sldId id="383" r:id="rId13"/>
    <p:sldId id="384" r:id="rId14"/>
    <p:sldId id="385" r:id="rId15"/>
    <p:sldId id="386" r:id="rId16"/>
    <p:sldId id="387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7" id="{7EFD0D10-2001-4E64-868D-3B8608330598}">
          <p14:sldIdLst>
            <p14:sldId id="372"/>
            <p14:sldId id="373"/>
            <p14:sldId id="374"/>
            <p14:sldId id="375"/>
            <p14:sldId id="376"/>
            <p14:sldId id="377"/>
            <p14:sldId id="378"/>
            <p14:sldId id="379"/>
            <p14:sldId id="380"/>
            <p14:sldId id="381"/>
            <p14:sldId id="382"/>
            <p14:sldId id="383"/>
            <p14:sldId id="384"/>
            <p14:sldId id="385"/>
            <p14:sldId id="386"/>
            <p14:sldId id="3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95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defRPr sz="3200"/>
            </a:pPr>
            <a:r>
              <a:rPr lang="ru-RU" dirty="0"/>
              <a:t>Лекция 7. Понятие функции одной переменной. Предел последовательности и функции. Теоремы о пределах функций. Понятия непрерывности функций. Точки разрыва функции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sz="2400"/>
            </a:pPr>
            <a:r>
              <a:rPr dirty="0" err="1"/>
              <a:t>Математика</a:t>
            </a:r>
            <a:r>
              <a:rPr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2839147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Бесконечно малые и большие функции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dirty="0" err="1"/>
              <a:t>Бесконечно</a:t>
            </a:r>
            <a:r>
              <a:rPr dirty="0"/>
              <a:t> </a:t>
            </a:r>
            <a:r>
              <a:rPr dirty="0" err="1"/>
              <a:t>малая</a:t>
            </a:r>
            <a:r>
              <a:rPr dirty="0"/>
              <a:t>: </a:t>
            </a:r>
            <a:endParaRPr lang="ru-RU" dirty="0"/>
          </a:p>
          <a:p>
            <a:pPr marL="0" indent="0">
              <a:buNone/>
              <a:defRPr sz="2400"/>
            </a:pPr>
            <a:r>
              <a:rPr lang="ru-RU" dirty="0"/>
              <a:t>						</a:t>
            </a:r>
            <a:r>
              <a:rPr i="1" dirty="0"/>
              <a:t>α(x)→0</a:t>
            </a:r>
            <a:r>
              <a:rPr dirty="0"/>
              <a:t> </a:t>
            </a:r>
            <a:r>
              <a:rPr dirty="0" err="1"/>
              <a:t>при</a:t>
            </a:r>
            <a:r>
              <a:rPr dirty="0"/>
              <a:t> </a:t>
            </a:r>
            <a:r>
              <a:rPr i="1" dirty="0" err="1"/>
              <a:t>x→a</a:t>
            </a:r>
            <a:r>
              <a:rPr dirty="0"/>
              <a:t>.</a:t>
            </a:r>
          </a:p>
          <a:p>
            <a:pPr>
              <a:defRPr sz="2400"/>
            </a:pPr>
            <a:r>
              <a:rPr dirty="0" err="1"/>
              <a:t>Бесконечно</a:t>
            </a:r>
            <a:r>
              <a:rPr dirty="0"/>
              <a:t> </a:t>
            </a:r>
            <a:r>
              <a:rPr dirty="0" err="1"/>
              <a:t>большая</a:t>
            </a:r>
            <a:r>
              <a:rPr dirty="0"/>
              <a:t>: </a:t>
            </a:r>
            <a:endParaRPr lang="ru-RU" dirty="0"/>
          </a:p>
          <a:p>
            <a:pPr marL="1828800" lvl="4" indent="0">
              <a:buNone/>
              <a:defRPr sz="2400"/>
            </a:pPr>
            <a:r>
              <a:rPr lang="ru-RU" dirty="0"/>
              <a:t>		</a:t>
            </a:r>
            <a:r>
              <a:rPr i="1" dirty="0"/>
              <a:t>β(x)→∞</a:t>
            </a:r>
            <a:r>
              <a:rPr dirty="0"/>
              <a:t> </a:t>
            </a:r>
            <a:r>
              <a:rPr dirty="0" err="1"/>
              <a:t>при</a:t>
            </a:r>
            <a:r>
              <a:rPr dirty="0"/>
              <a:t> </a:t>
            </a:r>
            <a:r>
              <a:rPr i="1" dirty="0" err="1"/>
              <a:t>x→a</a:t>
            </a:r>
            <a:r>
              <a:rPr dirty="0"/>
              <a:t>.</a:t>
            </a:r>
          </a:p>
          <a:p>
            <a:pPr marL="0" indent="0">
              <a:buNone/>
              <a:defRPr sz="2400"/>
            </a:pPr>
            <a:r>
              <a:rPr dirty="0" err="1"/>
              <a:t>Свойства</a:t>
            </a:r>
            <a:r>
              <a:rPr dirty="0"/>
              <a:t>: </a:t>
            </a:r>
            <a:endParaRPr lang="ru-RU" dirty="0"/>
          </a:p>
          <a:p>
            <a:pPr>
              <a:defRPr sz="2400"/>
            </a:pPr>
            <a:r>
              <a:rPr dirty="0" err="1"/>
              <a:t>сумма</a:t>
            </a:r>
            <a:r>
              <a:rPr dirty="0"/>
              <a:t> </a:t>
            </a:r>
            <a:r>
              <a:rPr dirty="0" err="1"/>
              <a:t>б.м</a:t>
            </a:r>
            <a:r>
              <a:rPr dirty="0"/>
              <a:t>. — </a:t>
            </a:r>
            <a:r>
              <a:rPr dirty="0" err="1"/>
              <a:t>б.м</a:t>
            </a:r>
            <a:r>
              <a:rPr dirty="0"/>
              <a:t>.; </a:t>
            </a:r>
            <a:endParaRPr lang="ru-RU" dirty="0"/>
          </a:p>
          <a:p>
            <a:pPr>
              <a:defRPr sz="2400"/>
            </a:pPr>
            <a:r>
              <a:rPr dirty="0" err="1"/>
              <a:t>произведение</a:t>
            </a:r>
            <a:r>
              <a:rPr dirty="0"/>
              <a:t> </a:t>
            </a:r>
            <a:r>
              <a:rPr dirty="0" err="1"/>
              <a:t>б.м</a:t>
            </a:r>
            <a:r>
              <a:rPr dirty="0"/>
              <a:t>.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ограниченную</a:t>
            </a:r>
            <a:r>
              <a:rPr dirty="0"/>
              <a:t> — </a:t>
            </a:r>
            <a:r>
              <a:rPr dirty="0" err="1"/>
              <a:t>б.м</a:t>
            </a:r>
            <a:r>
              <a:rPr dirty="0"/>
              <a:t>.</a:t>
            </a:r>
            <a:endParaRPr lang="ru-RU" dirty="0"/>
          </a:p>
          <a:p>
            <a:pPr>
              <a:defRPr sz="2400"/>
            </a:pPr>
            <a:r>
              <a:rPr lang="ru-RU" dirty="0"/>
              <a:t>если 𝑓(𝑥)→𝐴</a:t>
            </a:r>
            <a:r>
              <a:rPr lang="en-US" dirty="0"/>
              <a:t>, </a:t>
            </a:r>
            <a:r>
              <a:rPr lang="ru-RU" dirty="0"/>
              <a:t>то 𝑓(𝑥)−𝐴</a:t>
            </a:r>
            <a:r>
              <a:rPr lang="en-US" dirty="0"/>
              <a:t> — </a:t>
            </a:r>
            <a:r>
              <a:rPr lang="ru-RU" dirty="0" err="1"/>
              <a:t>б.м</a:t>
            </a:r>
            <a:r>
              <a:rPr lang="ru-RU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Замечательные пределы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 sz="2400"/>
            </a:pPr>
            <a:r>
              <a:rPr lang="ru-RU" dirty="0"/>
              <a:t>Первый замечательный предел</a:t>
            </a:r>
          </a:p>
          <a:p>
            <a:pPr>
              <a:defRPr sz="2400"/>
            </a:pPr>
            <a:endParaRPr lang="ru-RU" dirty="0"/>
          </a:p>
          <a:p>
            <a:pPr>
              <a:defRPr sz="2400"/>
            </a:pPr>
            <a:endParaRPr lang="ru-RU" dirty="0"/>
          </a:p>
          <a:p>
            <a:pPr marL="0" indent="0">
              <a:buNone/>
              <a:defRPr sz="2400"/>
            </a:pPr>
            <a:r>
              <a:rPr lang="ru-RU" dirty="0" err="1"/>
              <a:t>Следдствие</a:t>
            </a:r>
            <a:r>
              <a:rPr lang="ru-RU" dirty="0"/>
              <a:t>:</a:t>
            </a:r>
          </a:p>
          <a:p>
            <a:pPr marL="1371600" lvl="3" indent="0">
              <a:buNone/>
              <a:defRPr sz="2400"/>
            </a:pPr>
            <a:r>
              <a:rPr lang="ru-RU" dirty="0"/>
              <a:t>					,</a:t>
            </a:r>
          </a:p>
          <a:p>
            <a:pPr marL="0" indent="0">
              <a:buNone/>
              <a:defRPr sz="2400"/>
            </a:pPr>
            <a:endParaRPr lang="ru-RU" dirty="0"/>
          </a:p>
          <a:p>
            <a:pPr marL="0" indent="0">
              <a:buNone/>
              <a:defRPr sz="2400"/>
            </a:pPr>
            <a:r>
              <a:rPr lang="ru-RU" dirty="0"/>
              <a:t>Второй замечательный предел</a:t>
            </a:r>
          </a:p>
        </p:txBody>
      </p:sp>
      <p:pic>
        <p:nvPicPr>
          <p:cNvPr id="90114" name="Picture 2">
            <a:extLst>
              <a:ext uri="{FF2B5EF4-FFF2-40B4-BE49-F238E27FC236}">
                <a16:creationId xmlns:a16="http://schemas.microsoft.com/office/drawing/2014/main" id="{B9AAAAA2-6E20-4DE1-85FE-5D7C5F50B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1200" y="1962149"/>
            <a:ext cx="1821600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15" name="Picture 3">
            <a:extLst>
              <a:ext uri="{FF2B5EF4-FFF2-40B4-BE49-F238E27FC236}">
                <a16:creationId xmlns:a16="http://schemas.microsoft.com/office/drawing/2014/main" id="{AB3855DE-2B30-489A-8C5F-6DFEE43F4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800" y="3413181"/>
            <a:ext cx="992570" cy="4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16" name="Picture 4">
            <a:extLst>
              <a:ext uri="{FF2B5EF4-FFF2-40B4-BE49-F238E27FC236}">
                <a16:creationId xmlns:a16="http://schemas.microsoft.com/office/drawing/2014/main" id="{356C263C-7F97-4480-A779-09D7F52EB6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4203" y="3413181"/>
            <a:ext cx="1648282" cy="4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17" name="Picture 5">
            <a:extLst>
              <a:ext uri="{FF2B5EF4-FFF2-40B4-BE49-F238E27FC236}">
                <a16:creationId xmlns:a16="http://schemas.microsoft.com/office/drawing/2014/main" id="{0C2F10C5-EA6E-4512-B0FB-7F54CBDEE5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9500" y="4675130"/>
            <a:ext cx="2025000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Непрерывность функции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2400"/>
            </a:pPr>
            <a:r>
              <a:rPr dirty="0" err="1"/>
              <a:t>Функция</a:t>
            </a:r>
            <a:r>
              <a:rPr dirty="0"/>
              <a:t> </a:t>
            </a:r>
            <a:r>
              <a:rPr dirty="0" err="1"/>
              <a:t>непрерывна</a:t>
            </a:r>
            <a:r>
              <a:rPr dirty="0"/>
              <a:t> в </a:t>
            </a:r>
            <a:r>
              <a:rPr dirty="0" err="1"/>
              <a:t>точке</a:t>
            </a:r>
            <a:r>
              <a:rPr dirty="0"/>
              <a:t> </a:t>
            </a:r>
            <a:r>
              <a:rPr i="1" dirty="0"/>
              <a:t>a</a:t>
            </a:r>
            <a:r>
              <a:rPr dirty="0"/>
              <a:t>, </a:t>
            </a:r>
            <a:r>
              <a:rPr dirty="0" err="1"/>
              <a:t>если</a:t>
            </a:r>
            <a:r>
              <a:rPr dirty="0"/>
              <a:t>:</a:t>
            </a:r>
          </a:p>
          <a:p>
            <a:pPr marL="0" indent="0">
              <a:buNone/>
              <a:defRPr sz="2400"/>
            </a:pPr>
            <a:r>
              <a:rPr dirty="0"/>
              <a:t>1) </a:t>
            </a:r>
            <a:r>
              <a:rPr i="1" dirty="0"/>
              <a:t>f(a)</a:t>
            </a:r>
            <a:r>
              <a:rPr dirty="0"/>
              <a:t> </a:t>
            </a:r>
            <a:r>
              <a:rPr dirty="0" err="1"/>
              <a:t>определена</a:t>
            </a:r>
            <a:r>
              <a:rPr dirty="0"/>
              <a:t>;</a:t>
            </a:r>
          </a:p>
          <a:p>
            <a:pPr marL="0" indent="0">
              <a:buNone/>
              <a:defRPr sz="2400"/>
            </a:pPr>
            <a:r>
              <a:rPr dirty="0"/>
              <a:t>2) </a:t>
            </a:r>
            <a:r>
              <a:rPr dirty="0" err="1"/>
              <a:t>существует</a:t>
            </a:r>
            <a:r>
              <a:rPr dirty="0"/>
              <a:t> </a:t>
            </a:r>
            <a:r>
              <a:rPr dirty="0" err="1"/>
              <a:t>предел</a:t>
            </a:r>
            <a:r>
              <a:rPr dirty="0"/>
              <a:t> </a:t>
            </a:r>
            <a:r>
              <a:rPr dirty="0" err="1"/>
              <a:t>lim</a:t>
            </a:r>
            <a:r>
              <a:rPr i="1" baseline="-25000" dirty="0" err="1"/>
              <a:t>x→a</a:t>
            </a:r>
            <a:r>
              <a:rPr i="1" dirty="0"/>
              <a:t> f(x);</a:t>
            </a:r>
          </a:p>
          <a:p>
            <a:pPr marL="0" indent="0">
              <a:buNone/>
              <a:defRPr sz="2400"/>
            </a:pPr>
            <a:r>
              <a:rPr dirty="0"/>
              <a:t>3) </a:t>
            </a:r>
            <a:r>
              <a:rPr dirty="0" err="1"/>
              <a:t>lim</a:t>
            </a:r>
            <a:r>
              <a:rPr baseline="-25000" dirty="0" err="1"/>
              <a:t>x→a</a:t>
            </a:r>
            <a:r>
              <a:rPr dirty="0"/>
              <a:t> f(x) = f(a).</a:t>
            </a:r>
            <a:endParaRPr lang="ru-RU" dirty="0"/>
          </a:p>
          <a:p>
            <a:pPr marL="0" indent="0">
              <a:buNone/>
              <a:defRPr sz="2400"/>
            </a:pPr>
            <a:r>
              <a:rPr lang="ru-RU" dirty="0"/>
              <a:t>График непрерывной функции — непрерывная линия.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Точки разрыва функции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2400"/>
            </a:pPr>
            <a:r>
              <a:rPr lang="ru-RU" dirty="0"/>
              <a:t>Типы разрывов:</a:t>
            </a:r>
          </a:p>
          <a:p>
            <a:pPr marL="457200" indent="-457200">
              <a:buFont typeface="+mj-lt"/>
              <a:buAutoNum type="arabicPeriod"/>
              <a:defRPr sz="2400"/>
            </a:pPr>
            <a:r>
              <a:rPr dirty="0" err="1"/>
              <a:t>Устранимый</a:t>
            </a:r>
            <a:r>
              <a:rPr dirty="0"/>
              <a:t> </a:t>
            </a:r>
            <a:r>
              <a:rPr dirty="0" err="1"/>
              <a:t>разрыв</a:t>
            </a:r>
            <a:r>
              <a:rPr lang="ru-RU" dirty="0"/>
              <a:t>: предел существует, но </a:t>
            </a:r>
            <a:r>
              <a:rPr lang="ru-RU" i="1" dirty="0"/>
              <a:t>f(a)</a:t>
            </a:r>
            <a:r>
              <a:rPr lang="ru-RU" dirty="0"/>
              <a:t> либо не определено, либо не равно пределу.</a:t>
            </a:r>
            <a:endParaRPr dirty="0"/>
          </a:p>
          <a:p>
            <a:pPr marL="457200" indent="-457200">
              <a:buFont typeface="+mj-lt"/>
              <a:buAutoNum type="arabicPeriod"/>
              <a:defRPr sz="2400"/>
            </a:pPr>
            <a:r>
              <a:rPr dirty="0" err="1"/>
              <a:t>Разрыв</a:t>
            </a:r>
            <a:r>
              <a:rPr dirty="0"/>
              <a:t> I </a:t>
            </a:r>
            <a:r>
              <a:rPr dirty="0" err="1"/>
              <a:t>рода</a:t>
            </a:r>
            <a:r>
              <a:rPr dirty="0"/>
              <a:t>: </a:t>
            </a:r>
            <a:r>
              <a:rPr dirty="0" err="1"/>
              <a:t>односторонние</a:t>
            </a:r>
            <a:r>
              <a:rPr dirty="0"/>
              <a:t> </a:t>
            </a:r>
            <a:r>
              <a:rPr dirty="0" err="1"/>
              <a:t>пределы</a:t>
            </a:r>
            <a:r>
              <a:rPr dirty="0"/>
              <a:t> </a:t>
            </a:r>
            <a:r>
              <a:rPr dirty="0" err="1"/>
              <a:t>существуют</a:t>
            </a:r>
            <a:r>
              <a:rPr dirty="0"/>
              <a:t>, </a:t>
            </a:r>
            <a:r>
              <a:rPr dirty="0" err="1"/>
              <a:t>но</a:t>
            </a:r>
            <a:r>
              <a:rPr dirty="0"/>
              <a:t> </a:t>
            </a:r>
            <a:r>
              <a:rPr dirty="0" err="1"/>
              <a:t>не</a:t>
            </a:r>
            <a:r>
              <a:rPr lang="en-US" dirty="0"/>
              <a:t> </a:t>
            </a:r>
            <a:r>
              <a:rPr dirty="0" err="1"/>
              <a:t>равны</a:t>
            </a:r>
            <a:r>
              <a:rPr dirty="0"/>
              <a:t>.</a:t>
            </a:r>
          </a:p>
          <a:p>
            <a:pPr marL="457200" indent="-457200">
              <a:buFont typeface="+mj-lt"/>
              <a:buAutoNum type="arabicPeriod"/>
              <a:defRPr sz="2400"/>
            </a:pPr>
            <a:r>
              <a:rPr dirty="0" err="1"/>
              <a:t>Разрыв</a:t>
            </a:r>
            <a:r>
              <a:rPr dirty="0"/>
              <a:t> II </a:t>
            </a:r>
            <a:r>
              <a:rPr dirty="0" err="1"/>
              <a:t>рода</a:t>
            </a:r>
            <a:r>
              <a:rPr dirty="0"/>
              <a:t>: </a:t>
            </a:r>
            <a:r>
              <a:rPr dirty="0" err="1"/>
              <a:t>хотя</a:t>
            </a:r>
            <a:r>
              <a:rPr dirty="0"/>
              <a:t> </a:t>
            </a:r>
            <a:r>
              <a:rPr dirty="0" err="1"/>
              <a:t>бы</a:t>
            </a:r>
            <a:r>
              <a:rPr dirty="0"/>
              <a:t> </a:t>
            </a:r>
            <a:r>
              <a:rPr dirty="0" err="1"/>
              <a:t>один</a:t>
            </a:r>
            <a:r>
              <a:rPr dirty="0"/>
              <a:t> </a:t>
            </a:r>
            <a:r>
              <a:rPr dirty="0" err="1"/>
              <a:t>из</a:t>
            </a:r>
            <a:r>
              <a:rPr dirty="0"/>
              <a:t> </a:t>
            </a:r>
            <a:r>
              <a:rPr dirty="0" err="1"/>
              <a:t>односторонних</a:t>
            </a:r>
            <a:r>
              <a:rPr dirty="0"/>
              <a:t> </a:t>
            </a:r>
            <a:r>
              <a:rPr dirty="0" err="1"/>
              <a:t>пределов</a:t>
            </a:r>
            <a:r>
              <a:rPr dirty="0"/>
              <a:t> </a:t>
            </a:r>
            <a:r>
              <a:rPr dirty="0" err="1"/>
              <a:t>не</a:t>
            </a:r>
            <a:r>
              <a:rPr dirty="0"/>
              <a:t> </a:t>
            </a:r>
            <a:r>
              <a:rPr dirty="0" err="1"/>
              <a:t>существует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Свойства непрерывных функций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2400"/>
            </a:pPr>
            <a:r>
              <a:rPr dirty="0" err="1"/>
              <a:t>Теорема</a:t>
            </a:r>
            <a:r>
              <a:rPr dirty="0"/>
              <a:t> </a:t>
            </a:r>
            <a:r>
              <a:rPr dirty="0" err="1"/>
              <a:t>Больцано</a:t>
            </a:r>
            <a:r>
              <a:rPr dirty="0"/>
              <a:t>–</a:t>
            </a:r>
            <a:r>
              <a:rPr dirty="0" err="1"/>
              <a:t>Коши</a:t>
            </a:r>
            <a:r>
              <a:rPr dirty="0"/>
              <a:t>: </a:t>
            </a:r>
            <a:endParaRPr lang="ru-RU" dirty="0"/>
          </a:p>
          <a:p>
            <a:pPr>
              <a:defRPr sz="2400"/>
            </a:pPr>
            <a:r>
              <a:rPr dirty="0" err="1"/>
              <a:t>если</a:t>
            </a:r>
            <a:r>
              <a:rPr dirty="0"/>
              <a:t> </a:t>
            </a:r>
            <a:r>
              <a:rPr i="1" dirty="0"/>
              <a:t>f(a)·f(b)&lt;0,</a:t>
            </a:r>
            <a:r>
              <a:rPr dirty="0"/>
              <a:t> </a:t>
            </a:r>
            <a:r>
              <a:rPr dirty="0" err="1"/>
              <a:t>то</a:t>
            </a:r>
            <a:r>
              <a:rPr dirty="0"/>
              <a:t> </a:t>
            </a:r>
            <a:r>
              <a:rPr i="1" dirty="0"/>
              <a:t>∃c∈(</a:t>
            </a:r>
            <a:r>
              <a:rPr i="1" dirty="0" err="1"/>
              <a:t>a,b</a:t>
            </a:r>
            <a:r>
              <a:rPr i="1" dirty="0"/>
              <a:t>): f(c)=0.</a:t>
            </a:r>
          </a:p>
          <a:p>
            <a:pPr>
              <a:defRPr sz="2400"/>
            </a:pPr>
            <a:r>
              <a:rPr dirty="0" err="1"/>
              <a:t>Непрерывная</a:t>
            </a:r>
            <a:r>
              <a:rPr dirty="0"/>
              <a:t> </a:t>
            </a:r>
            <a:r>
              <a:rPr dirty="0" err="1"/>
              <a:t>функция</a:t>
            </a:r>
            <a:r>
              <a:rPr dirty="0"/>
              <a:t> </a:t>
            </a:r>
            <a:r>
              <a:rPr lang="ru-RU" dirty="0"/>
              <a:t>на </a:t>
            </a:r>
            <a:r>
              <a:rPr lang="en-US" dirty="0"/>
              <a:t>[</a:t>
            </a:r>
            <a:r>
              <a:rPr lang="en-US" i="1" dirty="0" err="1"/>
              <a:t>a,b</a:t>
            </a:r>
            <a:r>
              <a:rPr lang="en-US" dirty="0"/>
              <a:t>] </a:t>
            </a:r>
            <a:r>
              <a:rPr dirty="0" err="1"/>
              <a:t>принимает</a:t>
            </a:r>
            <a:r>
              <a:rPr dirty="0"/>
              <a:t> </a:t>
            </a:r>
            <a:r>
              <a:rPr dirty="0" err="1"/>
              <a:t>все</a:t>
            </a:r>
            <a:r>
              <a:rPr dirty="0"/>
              <a:t> </a:t>
            </a:r>
            <a:r>
              <a:rPr dirty="0" err="1"/>
              <a:t>промежуточные</a:t>
            </a:r>
            <a:r>
              <a:rPr dirty="0"/>
              <a:t> </a:t>
            </a:r>
            <a:r>
              <a:rPr dirty="0" err="1"/>
              <a:t>значения</a:t>
            </a:r>
            <a:r>
              <a:rPr dirty="0"/>
              <a:t>.</a:t>
            </a:r>
          </a:p>
          <a:p>
            <a:pPr marL="0" indent="0">
              <a:buNone/>
              <a:defRPr sz="2400"/>
            </a:pPr>
            <a:r>
              <a:rPr dirty="0" err="1"/>
              <a:t>Теорема</a:t>
            </a:r>
            <a:r>
              <a:rPr dirty="0"/>
              <a:t> </a:t>
            </a:r>
            <a:r>
              <a:rPr dirty="0" err="1"/>
              <a:t>Вейерштрасса</a:t>
            </a:r>
            <a:r>
              <a:rPr dirty="0"/>
              <a:t>: </a:t>
            </a:r>
            <a:endParaRPr lang="en-US" dirty="0"/>
          </a:p>
          <a:p>
            <a:pPr>
              <a:defRPr sz="2400"/>
            </a:pPr>
            <a:r>
              <a:rPr dirty="0" err="1"/>
              <a:t>непрерывная</a:t>
            </a:r>
            <a:r>
              <a:rPr dirty="0"/>
              <a:t> </a:t>
            </a:r>
            <a:r>
              <a:rPr dirty="0" err="1"/>
              <a:t>функция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[</a:t>
            </a:r>
            <a:r>
              <a:rPr i="1" dirty="0" err="1"/>
              <a:t>a,b</a:t>
            </a:r>
            <a:r>
              <a:rPr dirty="0"/>
              <a:t>] </a:t>
            </a:r>
            <a:r>
              <a:rPr dirty="0" err="1"/>
              <a:t>ограничена</a:t>
            </a:r>
            <a:r>
              <a:rPr dirty="0"/>
              <a:t> и </a:t>
            </a:r>
            <a:r>
              <a:rPr dirty="0" err="1"/>
              <a:t>достигает</a:t>
            </a:r>
            <a:r>
              <a:rPr dirty="0"/>
              <a:t> max и min.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Вопросы для самоконтроля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t>1. Что такое последовательность?</a:t>
            </a:r>
          </a:p>
          <a:p>
            <a:pPr>
              <a:defRPr sz="2400"/>
            </a:pPr>
            <a:r>
              <a:t>2. Определение предела последовательности.</a:t>
            </a:r>
          </a:p>
          <a:p>
            <a:pPr>
              <a:defRPr sz="2400"/>
            </a:pPr>
            <a:r>
              <a:t>3. Что такое предел функции?</a:t>
            </a:r>
          </a:p>
          <a:p>
            <a:pPr>
              <a:defRPr sz="2400"/>
            </a:pPr>
            <a:r>
              <a:t>4. Что такое односторонний предел?</a:t>
            </a:r>
          </a:p>
          <a:p>
            <a:pPr>
              <a:defRPr sz="2400"/>
            </a:pPr>
            <a:r>
              <a:t>5. Что такое б.м. функция?</a:t>
            </a:r>
          </a:p>
          <a:p>
            <a:pPr>
              <a:defRPr sz="2400"/>
            </a:pPr>
            <a:r>
              <a:t>6. Замечательные пределы.</a:t>
            </a:r>
          </a:p>
          <a:p>
            <a:pPr>
              <a:defRPr sz="2400"/>
            </a:pPr>
            <a:r>
              <a:t>7. Определение непрерывности.</a:t>
            </a:r>
          </a:p>
          <a:p>
            <a:pPr>
              <a:defRPr sz="2400"/>
            </a:pPr>
            <a:r>
              <a:t>8. Типы точек разрыва.</a:t>
            </a:r>
          </a:p>
          <a:p>
            <a:pPr>
              <a:defRPr sz="2400"/>
            </a:pPr>
            <a:r>
              <a:t>9. Теорема Вейерштрасса.</a:t>
            </a:r>
          </a:p>
          <a:p>
            <a:pPr>
              <a:defRPr sz="2400"/>
            </a:pPr>
            <a:r>
              <a:t>10. Теорема Больцано–Коши.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Литература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t>Кудрявцев Л.Д. Краткий курс математического анализа.</a:t>
            </a:r>
          </a:p>
          <a:p>
            <a:pPr>
              <a:defRPr sz="2400"/>
            </a:pPr>
            <a:r>
              <a:t>Демидович. Сборник задач по математическому анализу.</a:t>
            </a:r>
          </a:p>
          <a:p>
            <a:pPr>
              <a:defRPr sz="2400"/>
            </a:pPr>
            <a:r>
              <a:t>Махмеджанов Н., Махмеджанова Р.Н. Сборник задач по высшей математике.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Цель лекции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t>Изучить функции, последовательности и их пределы.</a:t>
            </a:r>
          </a:p>
          <a:p>
            <a:pPr>
              <a:defRPr sz="2400"/>
            </a:pPr>
            <a:r>
              <a:t>Освоить предел функции и его свойства.</a:t>
            </a:r>
          </a:p>
          <a:p>
            <a:pPr>
              <a:defRPr sz="2400"/>
            </a:pPr>
            <a:r>
              <a:t>Познакомиться с односторонними пределами.</a:t>
            </a:r>
          </a:p>
          <a:p>
            <a:pPr>
              <a:defRPr sz="2400"/>
            </a:pPr>
            <a:r>
              <a:t>Рассмотреть непрерывность функции и точки разрыва.</a:t>
            </a:r>
          </a:p>
          <a:p>
            <a:pPr>
              <a:defRPr sz="2400"/>
            </a:pPr>
            <a:r>
              <a:t>Изучить ключевые теоремы о непрерывных функциях.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Основные вопросы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t>Функции и последовательности.</a:t>
            </a:r>
          </a:p>
          <a:p>
            <a:pPr>
              <a:defRPr sz="2400"/>
            </a:pPr>
            <a:r>
              <a:t>Предел последовательности и функции.</a:t>
            </a:r>
          </a:p>
          <a:p>
            <a:pPr>
              <a:defRPr sz="2400"/>
            </a:pPr>
            <a:r>
              <a:t>Односторонние пределы.</a:t>
            </a:r>
          </a:p>
          <a:p>
            <a:pPr>
              <a:defRPr sz="2400"/>
            </a:pPr>
            <a:r>
              <a:t>Бесконечно малые и большие функции.</a:t>
            </a:r>
          </a:p>
          <a:p>
            <a:pPr>
              <a:defRPr sz="2400"/>
            </a:pPr>
            <a:r>
              <a:t>Замечательные пределы.</a:t>
            </a:r>
          </a:p>
          <a:p>
            <a:pPr>
              <a:defRPr sz="2400"/>
            </a:pPr>
            <a:r>
              <a:t>Непрерывность функции.</a:t>
            </a:r>
          </a:p>
          <a:p>
            <a:pPr>
              <a:defRPr sz="2400"/>
            </a:pPr>
            <a:r>
              <a:t>Точки разрыва.</a:t>
            </a:r>
          </a:p>
          <a:p>
            <a:pPr>
              <a:defRPr sz="2400"/>
            </a:pPr>
            <a:r>
              <a:t>Теоремы Больцано–Коши и Вейерштрасса.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Краткое содержание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t>Определения функции и последовательности.</a:t>
            </a:r>
          </a:p>
          <a:p>
            <a:pPr>
              <a:defRPr sz="2400"/>
            </a:pPr>
            <a:r>
              <a:t>Пределы функций и последовательностей.</a:t>
            </a:r>
          </a:p>
          <a:p>
            <a:pPr>
              <a:defRPr sz="2400"/>
            </a:pPr>
            <a:r>
              <a:t>Основные теоремы о пределах.</a:t>
            </a:r>
          </a:p>
          <a:p>
            <a:pPr>
              <a:defRPr sz="2400"/>
            </a:pPr>
            <a:r>
              <a:t>Непрерывность функции и классификация разрывов.</a:t>
            </a:r>
          </a:p>
          <a:p>
            <a:pPr>
              <a:defRPr sz="2400"/>
            </a:pPr>
            <a:r>
              <a:t>Свойства непрерывных функций на отрезке.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Функция одной переменной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dirty="0" err="1"/>
              <a:t>Соответствие</a:t>
            </a:r>
            <a:r>
              <a:rPr dirty="0"/>
              <a:t> </a:t>
            </a:r>
            <a:r>
              <a:rPr dirty="0" err="1"/>
              <a:t>между</a:t>
            </a:r>
            <a:r>
              <a:rPr dirty="0"/>
              <a:t> </a:t>
            </a:r>
            <a:r>
              <a:rPr dirty="0" err="1"/>
              <a:t>множествами</a:t>
            </a:r>
            <a:r>
              <a:rPr dirty="0"/>
              <a:t> </a:t>
            </a:r>
            <a:r>
              <a:rPr i="1" dirty="0"/>
              <a:t>X</a:t>
            </a:r>
            <a:r>
              <a:rPr dirty="0"/>
              <a:t> и </a:t>
            </a:r>
            <a:r>
              <a:rPr i="1" dirty="0"/>
              <a:t>Y</a:t>
            </a:r>
            <a:r>
              <a:rPr dirty="0"/>
              <a:t>: </a:t>
            </a:r>
            <a:r>
              <a:rPr i="1" dirty="0"/>
              <a:t>y = f(x).</a:t>
            </a:r>
          </a:p>
          <a:p>
            <a:pPr>
              <a:defRPr sz="2400"/>
            </a:pPr>
            <a:r>
              <a:rPr dirty="0" err="1"/>
              <a:t>Каждому</a:t>
            </a:r>
            <a:r>
              <a:rPr dirty="0"/>
              <a:t> </a:t>
            </a:r>
            <a:r>
              <a:rPr i="1" dirty="0"/>
              <a:t>x</a:t>
            </a:r>
            <a:r>
              <a:rPr dirty="0"/>
              <a:t> </a:t>
            </a:r>
            <a:r>
              <a:rPr dirty="0" err="1"/>
              <a:t>соответствует</a:t>
            </a:r>
            <a:r>
              <a:rPr dirty="0"/>
              <a:t> </a:t>
            </a:r>
            <a:r>
              <a:rPr dirty="0" err="1"/>
              <a:t>единственное</a:t>
            </a:r>
            <a:r>
              <a:rPr dirty="0"/>
              <a:t> </a:t>
            </a:r>
            <a:r>
              <a:rPr i="1" dirty="0"/>
              <a:t>y</a:t>
            </a:r>
            <a:r>
              <a:rPr dirty="0"/>
              <a:t>.</a:t>
            </a:r>
          </a:p>
          <a:p>
            <a:pPr>
              <a:defRPr sz="2400"/>
            </a:pPr>
            <a:r>
              <a:rPr dirty="0" err="1"/>
              <a:t>Область</a:t>
            </a:r>
            <a:r>
              <a:rPr dirty="0"/>
              <a:t> </a:t>
            </a:r>
            <a:r>
              <a:rPr dirty="0" err="1"/>
              <a:t>определения</a:t>
            </a:r>
            <a:r>
              <a:rPr dirty="0"/>
              <a:t> и </a:t>
            </a:r>
            <a:r>
              <a:rPr dirty="0" err="1"/>
              <a:t>область</a:t>
            </a:r>
            <a:r>
              <a:rPr dirty="0"/>
              <a:t> </a:t>
            </a:r>
            <a:r>
              <a:rPr dirty="0" err="1"/>
              <a:t>значений</a:t>
            </a:r>
            <a:r>
              <a:rPr dirty="0"/>
              <a:t>.</a:t>
            </a:r>
          </a:p>
          <a:p>
            <a:pPr>
              <a:defRPr sz="2400"/>
            </a:pPr>
            <a:r>
              <a:rPr dirty="0" err="1"/>
              <a:t>Функция</a:t>
            </a:r>
            <a:r>
              <a:rPr dirty="0"/>
              <a:t> </a:t>
            </a:r>
            <a:r>
              <a:rPr dirty="0" err="1"/>
              <a:t>задаётся</a:t>
            </a:r>
            <a:r>
              <a:rPr dirty="0"/>
              <a:t> </a:t>
            </a:r>
            <a:r>
              <a:rPr dirty="0" err="1"/>
              <a:t>формулой</a:t>
            </a:r>
            <a:r>
              <a:rPr dirty="0"/>
              <a:t>, </a:t>
            </a:r>
            <a:r>
              <a:rPr dirty="0" err="1"/>
              <a:t>таблицей</a:t>
            </a:r>
            <a:r>
              <a:rPr dirty="0"/>
              <a:t>, </a:t>
            </a:r>
            <a:r>
              <a:rPr dirty="0" err="1"/>
              <a:t>графиком</a:t>
            </a:r>
            <a:r>
              <a:rPr dirty="0"/>
              <a:t> </a:t>
            </a:r>
            <a:r>
              <a:rPr dirty="0" err="1"/>
              <a:t>или</a:t>
            </a:r>
            <a:r>
              <a:rPr dirty="0"/>
              <a:t> </a:t>
            </a:r>
            <a:r>
              <a:rPr dirty="0" err="1"/>
              <a:t>параметрически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Последовательности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dirty="0" err="1"/>
              <a:t>Последовательность</a:t>
            </a:r>
            <a:r>
              <a:rPr dirty="0"/>
              <a:t> — </a:t>
            </a:r>
            <a:r>
              <a:rPr dirty="0" err="1"/>
              <a:t>функция</a:t>
            </a:r>
            <a:r>
              <a:rPr dirty="0"/>
              <a:t> </a:t>
            </a:r>
            <a:r>
              <a:rPr dirty="0" err="1"/>
              <a:t>натурального</a:t>
            </a:r>
            <a:r>
              <a:rPr dirty="0"/>
              <a:t> </a:t>
            </a:r>
            <a:r>
              <a:rPr dirty="0" err="1"/>
              <a:t>аргумента</a:t>
            </a:r>
            <a:r>
              <a:rPr dirty="0"/>
              <a:t>.</a:t>
            </a:r>
          </a:p>
          <a:p>
            <a:pPr marL="0" indent="0">
              <a:buNone/>
              <a:defRPr sz="2400"/>
            </a:pPr>
            <a:r>
              <a:rPr lang="ru-RU" dirty="0"/>
              <a:t>							</a:t>
            </a:r>
            <a:r>
              <a:rPr i="1" dirty="0"/>
              <a:t>a₁, a₂, a₃, …, aₙ, …</a:t>
            </a:r>
          </a:p>
          <a:p>
            <a:pPr>
              <a:defRPr sz="2400"/>
            </a:pPr>
            <a:r>
              <a:rPr dirty="0" err="1"/>
              <a:t>Задаётся</a:t>
            </a:r>
            <a:r>
              <a:rPr dirty="0"/>
              <a:t> </a:t>
            </a:r>
            <a:r>
              <a:rPr dirty="0" err="1"/>
              <a:t>формулой</a:t>
            </a:r>
            <a:r>
              <a:rPr dirty="0"/>
              <a:t> </a:t>
            </a:r>
            <a:r>
              <a:rPr dirty="0" err="1"/>
              <a:t>общего</a:t>
            </a:r>
            <a:r>
              <a:rPr dirty="0"/>
              <a:t> </a:t>
            </a:r>
            <a:r>
              <a:rPr dirty="0" err="1"/>
              <a:t>члена</a:t>
            </a:r>
            <a:r>
              <a:rPr dirty="0"/>
              <a:t> </a:t>
            </a:r>
            <a:r>
              <a:rPr i="1" dirty="0"/>
              <a:t>aₙ = f(n).</a:t>
            </a:r>
          </a:p>
          <a:p>
            <a:pPr>
              <a:defRPr sz="2400"/>
            </a:pPr>
            <a:r>
              <a:rPr dirty="0" err="1"/>
              <a:t>Примеры</a:t>
            </a:r>
            <a:r>
              <a:rPr dirty="0"/>
              <a:t>: </a:t>
            </a:r>
            <a:endParaRPr lang="ru-RU" dirty="0"/>
          </a:p>
          <a:p>
            <a:pPr lvl="1">
              <a:defRPr sz="2400"/>
            </a:pPr>
            <a:r>
              <a:rPr dirty="0" err="1"/>
              <a:t>арифметическая</a:t>
            </a:r>
            <a:r>
              <a:rPr dirty="0"/>
              <a:t>, </a:t>
            </a:r>
            <a:endParaRPr lang="ru-RU" dirty="0"/>
          </a:p>
          <a:p>
            <a:pPr lvl="1">
              <a:defRPr sz="2400"/>
            </a:pPr>
            <a:r>
              <a:rPr dirty="0" err="1"/>
              <a:t>геометрическая</a:t>
            </a:r>
            <a:r>
              <a:rPr dirty="0"/>
              <a:t>, </a:t>
            </a:r>
            <a:endParaRPr lang="ru-RU" dirty="0"/>
          </a:p>
          <a:p>
            <a:pPr lvl="1">
              <a:defRPr sz="2400"/>
            </a:pPr>
            <a:r>
              <a:rPr dirty="0"/>
              <a:t>1/n, (-1)ⁿ.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Предел последовательности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lang="ru-RU" dirty="0"/>
              <a:t>Определение:</a:t>
            </a:r>
          </a:p>
          <a:p>
            <a:pPr>
              <a:defRPr sz="2400"/>
            </a:pPr>
            <a:endParaRPr lang="ru-RU" dirty="0"/>
          </a:p>
          <a:p>
            <a:pPr>
              <a:defRPr sz="2400"/>
            </a:pPr>
            <a:r>
              <a:rPr lang="ru-RU" dirty="0"/>
              <a:t>если для любого </a:t>
            </a:r>
            <a:r>
              <a:rPr lang="ru-RU" i="1" dirty="0"/>
              <a:t>ε&gt;0</a:t>
            </a:r>
            <a:r>
              <a:rPr lang="ru-RU" dirty="0"/>
              <a:t> существует номер </a:t>
            </a:r>
            <a:r>
              <a:rPr lang="ru-RU" i="1" dirty="0"/>
              <a:t>N</a:t>
            </a:r>
            <a:r>
              <a:rPr lang="ru-RU" dirty="0"/>
              <a:t>, такой что при всех </a:t>
            </a:r>
            <a:r>
              <a:rPr lang="ru-RU" i="1" dirty="0"/>
              <a:t>n&gt;N</a:t>
            </a:r>
            <a:r>
              <a:rPr lang="ru-RU" dirty="0"/>
              <a:t>:</a:t>
            </a:r>
          </a:p>
          <a:p>
            <a:pPr>
              <a:defRPr sz="2400"/>
            </a:pPr>
            <a:endParaRPr lang="ru-RU" dirty="0"/>
          </a:p>
          <a:p>
            <a:pPr>
              <a:defRPr sz="2400"/>
            </a:pPr>
            <a:r>
              <a:rPr dirty="0" err="1"/>
              <a:t>Геометрический</a:t>
            </a:r>
            <a:r>
              <a:rPr dirty="0"/>
              <a:t> </a:t>
            </a:r>
            <a:r>
              <a:rPr dirty="0" err="1"/>
              <a:t>смысл</a:t>
            </a:r>
            <a:r>
              <a:rPr dirty="0"/>
              <a:t>: </a:t>
            </a:r>
            <a:r>
              <a:rPr dirty="0" err="1"/>
              <a:t>члены</a:t>
            </a:r>
            <a:r>
              <a:rPr dirty="0"/>
              <a:t> </a:t>
            </a:r>
            <a:r>
              <a:rPr dirty="0" err="1"/>
              <a:t>последовательности</a:t>
            </a:r>
            <a:r>
              <a:rPr dirty="0"/>
              <a:t> </a:t>
            </a:r>
            <a:r>
              <a:rPr dirty="0" err="1"/>
              <a:t>стремятся</a:t>
            </a:r>
            <a:r>
              <a:rPr dirty="0"/>
              <a:t> к </a:t>
            </a:r>
            <a:r>
              <a:rPr lang="ru-RU" i="1" dirty="0"/>
              <a:t>а</a:t>
            </a:r>
            <a:r>
              <a:rPr dirty="0"/>
              <a:t>.</a:t>
            </a:r>
          </a:p>
        </p:txBody>
      </p:sp>
      <p:pic>
        <p:nvPicPr>
          <p:cNvPr id="87042" name="Picture 2">
            <a:extLst>
              <a:ext uri="{FF2B5EF4-FFF2-40B4-BE49-F238E27FC236}">
                <a16:creationId xmlns:a16="http://schemas.microsoft.com/office/drawing/2014/main" id="{1D03BA93-F804-4F19-825A-4E33BE739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648" y="2011362"/>
            <a:ext cx="1072704" cy="4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3" name="Picture 3">
            <a:extLst>
              <a:ext uri="{FF2B5EF4-FFF2-40B4-BE49-F238E27FC236}">
                <a16:creationId xmlns:a16="http://schemas.microsoft.com/office/drawing/2014/main" id="{3174D856-D0C4-4925-9DAE-35BD5041DD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844" y="3204000"/>
            <a:ext cx="1240312" cy="4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Предел функции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lang="ru-RU" dirty="0"/>
              <a:t>Определение</a:t>
            </a:r>
          </a:p>
          <a:p>
            <a:pPr>
              <a:defRPr sz="2400"/>
            </a:pPr>
            <a:endParaRPr lang="ru-RU" dirty="0"/>
          </a:p>
          <a:p>
            <a:pPr>
              <a:defRPr sz="2400"/>
            </a:pPr>
            <a:r>
              <a:rPr lang="ru-RU" dirty="0"/>
              <a:t>если для любого ε&gt;0 существует δ&gt;0, такое что:</a:t>
            </a:r>
          </a:p>
          <a:p>
            <a:pPr marL="2743200" lvl="6" indent="0">
              <a:buNone/>
              <a:defRPr sz="2400"/>
            </a:pPr>
            <a:r>
              <a:rPr lang="ru-RU" dirty="0"/>
              <a:t>		</a:t>
            </a:r>
            <a:r>
              <a:rPr dirty="0"/>
              <a:t>⇒</a:t>
            </a:r>
          </a:p>
          <a:p>
            <a:pPr>
              <a:defRPr sz="2400"/>
            </a:pPr>
            <a:r>
              <a:rPr dirty="0" err="1"/>
              <a:t>Геометрический</a:t>
            </a:r>
            <a:r>
              <a:rPr dirty="0"/>
              <a:t> </a:t>
            </a:r>
            <a:r>
              <a:rPr dirty="0" err="1"/>
              <a:t>смысл</a:t>
            </a:r>
            <a:r>
              <a:rPr dirty="0"/>
              <a:t>: график «</a:t>
            </a:r>
            <a:r>
              <a:rPr dirty="0" err="1"/>
              <a:t>подходит</a:t>
            </a:r>
            <a:r>
              <a:rPr dirty="0"/>
              <a:t>» к </a:t>
            </a:r>
            <a:r>
              <a:rPr dirty="0" err="1"/>
              <a:t>точке</a:t>
            </a:r>
            <a:r>
              <a:rPr dirty="0"/>
              <a:t> </a:t>
            </a:r>
            <a:r>
              <a:rPr i="1" dirty="0"/>
              <a:t>(a, A)</a:t>
            </a:r>
            <a:r>
              <a:rPr dirty="0"/>
              <a:t>.</a:t>
            </a:r>
          </a:p>
        </p:txBody>
      </p:sp>
      <p:pic>
        <p:nvPicPr>
          <p:cNvPr id="88066" name="Picture 2">
            <a:extLst>
              <a:ext uri="{FF2B5EF4-FFF2-40B4-BE49-F238E27FC236}">
                <a16:creationId xmlns:a16="http://schemas.microsoft.com/office/drawing/2014/main" id="{BED86D30-3860-4761-859F-1EE0E1786F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350" y="1973262"/>
            <a:ext cx="1267299" cy="4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067" name="Picture 3">
            <a:extLst>
              <a:ext uri="{FF2B5EF4-FFF2-40B4-BE49-F238E27FC236}">
                <a16:creationId xmlns:a16="http://schemas.microsoft.com/office/drawing/2014/main" id="{CA963DA1-2F37-4518-9E1F-FD38B1FAFA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9" y="2944386"/>
            <a:ext cx="1465312" cy="4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068" name="Picture 4">
            <a:extLst>
              <a:ext uri="{FF2B5EF4-FFF2-40B4-BE49-F238E27FC236}">
                <a16:creationId xmlns:a16="http://schemas.microsoft.com/office/drawing/2014/main" id="{033270B8-AC00-4FB8-831F-54F172ADD8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887" y="2944386"/>
            <a:ext cx="1128462" cy="4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Односторонние пределы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dirty="0" err="1"/>
              <a:t>Предел</a:t>
            </a:r>
            <a:r>
              <a:rPr dirty="0"/>
              <a:t> </a:t>
            </a:r>
            <a:r>
              <a:rPr dirty="0" err="1"/>
              <a:t>слева</a:t>
            </a:r>
            <a:r>
              <a:rPr dirty="0"/>
              <a:t>: </a:t>
            </a:r>
            <a:endParaRPr lang="ru-RU" dirty="0"/>
          </a:p>
          <a:p>
            <a:pPr>
              <a:defRPr sz="2400"/>
            </a:pPr>
            <a:endParaRPr lang="ru-RU" dirty="0"/>
          </a:p>
          <a:p>
            <a:pPr>
              <a:defRPr sz="2400"/>
            </a:pPr>
            <a:r>
              <a:rPr dirty="0" err="1"/>
              <a:t>Предел</a:t>
            </a:r>
            <a:r>
              <a:rPr dirty="0"/>
              <a:t> </a:t>
            </a:r>
            <a:r>
              <a:rPr dirty="0" err="1"/>
              <a:t>справа</a:t>
            </a:r>
            <a:r>
              <a:rPr dirty="0"/>
              <a:t>: </a:t>
            </a:r>
            <a:endParaRPr lang="ru-RU" dirty="0"/>
          </a:p>
          <a:p>
            <a:pPr>
              <a:defRPr sz="2400"/>
            </a:pPr>
            <a:endParaRPr lang="ru-RU" dirty="0"/>
          </a:p>
          <a:p>
            <a:pPr marL="0" indent="0">
              <a:buNone/>
              <a:defRPr sz="2400"/>
            </a:pPr>
            <a:r>
              <a:rPr lang="ru-RU" dirty="0"/>
              <a:t>Теорема:</a:t>
            </a:r>
          </a:p>
          <a:p>
            <a:pPr marL="0" indent="0">
              <a:buNone/>
              <a:defRPr sz="2400"/>
            </a:pPr>
            <a:r>
              <a:rPr lang="ru-RU" dirty="0"/>
              <a:t>Предел </a:t>
            </a:r>
            <a:r>
              <a:rPr lang="ru-RU" dirty="0" err="1"/>
              <a:t>lim</a:t>
            </a:r>
            <a:r>
              <a:rPr lang="ru-RU" dirty="0"/>
              <a:t>⁡</a:t>
            </a:r>
            <a:r>
              <a:rPr lang="ru-RU" baseline="-25000" dirty="0"/>
              <a:t>𝑥→𝑎</a:t>
            </a:r>
            <a:r>
              <a:rPr lang="ru-RU" dirty="0"/>
              <a:t>𝑓(𝑥) существует тогда и только тогда, когда существуют оба односторонних предела и они равны.</a:t>
            </a:r>
            <a:endParaRPr dirty="0"/>
          </a:p>
        </p:txBody>
      </p:sp>
      <p:pic>
        <p:nvPicPr>
          <p:cNvPr id="89090" name="Picture 2">
            <a:extLst>
              <a:ext uri="{FF2B5EF4-FFF2-40B4-BE49-F238E27FC236}">
                <a16:creationId xmlns:a16="http://schemas.microsoft.com/office/drawing/2014/main" id="{298A0E8A-3F93-4D6A-981E-AB921559A6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702" y="2926924"/>
            <a:ext cx="1364596" cy="4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1" name="Picture 3">
            <a:extLst>
              <a:ext uri="{FF2B5EF4-FFF2-40B4-BE49-F238E27FC236}">
                <a16:creationId xmlns:a16="http://schemas.microsoft.com/office/drawing/2014/main" id="{F213A37E-428D-46E1-A04C-1E2F395581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702" y="2112962"/>
            <a:ext cx="1364596" cy="4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685</Words>
  <Application>Microsoft Office PowerPoint</Application>
  <PresentationFormat>On-screen Show (4:3)</PresentationFormat>
  <Paragraphs>104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Лекция 7. Понятие функции одной переменной. Предел последовательности и функции. Теоремы о пределах функций. Понятия непрерывности функций. Точки разрыва функции</vt:lpstr>
      <vt:lpstr>Цель лекции</vt:lpstr>
      <vt:lpstr>Основные вопросы</vt:lpstr>
      <vt:lpstr>Краткое содержание</vt:lpstr>
      <vt:lpstr>Функция одной переменной</vt:lpstr>
      <vt:lpstr>Последовательности</vt:lpstr>
      <vt:lpstr>Предел последовательности</vt:lpstr>
      <vt:lpstr>Предел функции</vt:lpstr>
      <vt:lpstr>Односторонние пределы</vt:lpstr>
      <vt:lpstr>Бесконечно малые и большие функции</vt:lpstr>
      <vt:lpstr>Замечательные пределы</vt:lpstr>
      <vt:lpstr>Непрерывность функции</vt:lpstr>
      <vt:lpstr>Точки разрыва функции</vt:lpstr>
      <vt:lpstr>Свойства непрерывных функций</vt:lpstr>
      <vt:lpstr>Вопросы для самоконтроля</vt:lpstr>
      <vt:lpstr>Литература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15. Несобственные интегралы. Примеры</dc:title>
  <dc:subject/>
  <dc:creator>Salikh</dc:creator>
  <cp:keywords/>
  <dc:description>generated using python-pptx</dc:description>
  <cp:lastModifiedBy>Omarov, Salikh [M E]</cp:lastModifiedBy>
  <cp:revision>33</cp:revision>
  <dcterms:created xsi:type="dcterms:W3CDTF">2013-01-27T09:14:16Z</dcterms:created>
  <dcterms:modified xsi:type="dcterms:W3CDTF">2025-11-17T05:15:56Z</dcterms:modified>
  <cp:category/>
</cp:coreProperties>
</file>